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71" r:id="rId4"/>
    <p:sldId id="272" r:id="rId5"/>
    <p:sldId id="274" r:id="rId6"/>
    <p:sldId id="275" r:id="rId7"/>
    <p:sldId id="258" r:id="rId8"/>
    <p:sldId id="25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15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82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19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800A5-F574-4BCA-B236-AADAEDEF7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5986" y="3923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>
                <a:solidFill>
                  <a:srgbClr val="0D1582"/>
                </a:solidFill>
                <a:latin typeface="Poppins Medium" pitchFamily="2" charset="77"/>
                <a:cs typeface="Poppins Medium" pitchFamily="2" charset="77"/>
              </a:rPr>
              <a:t>SpeakOut</a:t>
            </a:r>
            <a:r>
              <a:rPr lang="en-US" sz="4000" dirty="0">
                <a:solidFill>
                  <a:srgbClr val="0D1582"/>
                </a:solidFill>
                <a:latin typeface="Poppins Medium" pitchFamily="2" charset="77"/>
                <a:cs typeface="Poppins Medium" pitchFamily="2" charset="77"/>
              </a:rPr>
              <a:t> with </a:t>
            </a:r>
            <a:r>
              <a:rPr lang="en-US" sz="4000" dirty="0" err="1">
                <a:solidFill>
                  <a:srgbClr val="0D1582"/>
                </a:solidFill>
                <a:latin typeface="Poppins Medium" pitchFamily="2" charset="77"/>
                <a:cs typeface="Poppins Medium" pitchFamily="2" charset="77"/>
              </a:rPr>
              <a:t>Advocatr</a:t>
            </a:r>
            <a:endParaRPr lang="en-US" sz="4000" dirty="0">
              <a:solidFill>
                <a:srgbClr val="0D1582"/>
              </a:solidFill>
              <a:latin typeface="Poppins Medium" pitchFamily="2" charset="77"/>
              <a:cs typeface="Poppins Medium" pitchFamily="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AA2D4-61BF-4487-93FD-9FDB7807E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8200" y="1979839"/>
            <a:ext cx="9544958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rgbClr val="000000"/>
                </a:solidFill>
                <a:latin typeface="Poppins Light" pitchFamily="2" charset="77"/>
                <a:cs typeface="Poppins Light" pitchFamily="2" charset="77"/>
              </a:rPr>
              <a:t>Curriculum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rgbClr val="000000"/>
                </a:solidFill>
                <a:latin typeface="Poppins Light" pitchFamily="2" charset="77"/>
                <a:cs typeface="Poppins Light" pitchFamily="2" charset="77"/>
              </a:rPr>
              <a:t>Lesson 4</a:t>
            </a:r>
          </a:p>
          <a:p>
            <a:pPr marL="0" indent="0" algn="ctr">
              <a:buNone/>
            </a:pPr>
            <a:endParaRPr lang="en-US" sz="4800" dirty="0">
              <a:solidFill>
                <a:srgbClr val="000000"/>
              </a:solidFill>
              <a:latin typeface="Poppins" pitchFamily="2" charset="77"/>
              <a:cs typeface="Poppins" pitchFamily="2" charset="77"/>
            </a:endParaRPr>
          </a:p>
          <a:p>
            <a:pPr marL="0" indent="0" algn="ctr">
              <a:buNone/>
            </a:pPr>
            <a:r>
              <a:rPr lang="en-US" sz="5000" dirty="0">
                <a:solidFill>
                  <a:srgbClr val="0D1582"/>
                </a:solidFill>
                <a:latin typeface="Poppins" pitchFamily="2" charset="77"/>
                <a:cs typeface="Poppins" pitchFamily="2" charset="77"/>
              </a:rPr>
              <a:t>How to Gain Trust and How to Lose Trust</a:t>
            </a:r>
          </a:p>
          <a:p>
            <a:pPr marL="0" indent="0" algn="ctr">
              <a:buNone/>
            </a:pPr>
            <a:endParaRPr lang="en-US" sz="4800" dirty="0">
              <a:solidFill>
                <a:srgbClr val="000000"/>
              </a:solidFill>
              <a:latin typeface="+mj-lt"/>
            </a:endParaRPr>
          </a:p>
          <a:p>
            <a:pPr marL="0" indent="0" algn="ctr">
              <a:buNone/>
            </a:pPr>
            <a:endParaRPr lang="en-US" sz="4800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343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800A5-F574-4BCA-B236-AADAEDEF7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915" y="255705"/>
            <a:ext cx="9417958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D1582"/>
                </a:solidFill>
                <a:latin typeface="Poppins Light" pitchFamily="2" charset="77"/>
                <a:cs typeface="Poppins Light" pitchFamily="2" charset="77"/>
              </a:rPr>
              <a:t>Debrief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AA2D4-61BF-4487-93FD-9FDB7807E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915" y="1403209"/>
            <a:ext cx="9554029" cy="5062452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3500" dirty="0">
                <a:latin typeface="+mj-lt"/>
              </a:rPr>
              <a:t>How did you feel at the beginning of the exercise when the goal was to pass the beanbag as quickly as possible? </a:t>
            </a:r>
            <a:br>
              <a:rPr lang="en-US" sz="3500" dirty="0">
                <a:latin typeface="+mj-lt"/>
              </a:rPr>
            </a:br>
            <a:endParaRPr lang="en-US" sz="3500" dirty="0">
              <a:latin typeface="+mj-lt"/>
            </a:endParaRPr>
          </a:p>
          <a:p>
            <a:pPr lvl="1"/>
            <a:r>
              <a:rPr lang="en-US" sz="3500" dirty="0">
                <a:latin typeface="+mj-lt"/>
              </a:rPr>
              <a:t>Did this exercise build trust or break it down for you? </a:t>
            </a:r>
            <a:br>
              <a:rPr lang="en-US" sz="3500" dirty="0">
                <a:latin typeface="+mj-lt"/>
              </a:rPr>
            </a:br>
            <a:endParaRPr lang="en-US" sz="3500" dirty="0">
              <a:latin typeface="+mj-lt"/>
            </a:endParaRPr>
          </a:p>
          <a:p>
            <a:pPr lvl="1"/>
            <a:r>
              <a:rPr lang="en-US" sz="3500" dirty="0">
                <a:latin typeface="+mj-lt"/>
              </a:rPr>
              <a:t>What helped us achieve our task (complete the pattern without dropping the bag and/or to complete the pattern without dropping the bag as quickly as possible)?</a:t>
            </a:r>
            <a:br>
              <a:rPr lang="en-US" sz="3500" dirty="0">
                <a:latin typeface="+mj-lt"/>
              </a:rPr>
            </a:br>
            <a:endParaRPr lang="en-US" sz="3500" dirty="0">
              <a:latin typeface="+mj-lt"/>
            </a:endParaRPr>
          </a:p>
          <a:p>
            <a:pPr lvl="1"/>
            <a:r>
              <a:rPr lang="en-US" sz="3500" dirty="0">
                <a:latin typeface="+mj-lt"/>
              </a:rPr>
              <a:t> What stood in the way?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540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800A5-F574-4BCA-B236-AADAEDEF7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5986" y="392339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D1582"/>
                </a:solidFill>
                <a:latin typeface="Poppins Light" pitchFamily="2" charset="77"/>
                <a:cs typeface="Poppins Light" pitchFamily="2" charset="77"/>
              </a:rPr>
              <a:t>Debrief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AA2D4-61BF-4487-93FD-9FDB7807E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5649" y="1717902"/>
            <a:ext cx="9544958" cy="4351338"/>
          </a:xfrm>
        </p:spPr>
        <p:txBody>
          <a:bodyPr>
            <a:normAutofit/>
          </a:bodyPr>
          <a:lstStyle/>
          <a:p>
            <a:pPr lvl="1"/>
            <a:r>
              <a:rPr lang="en-US" sz="3200" dirty="0">
                <a:latin typeface="+mj-lt"/>
              </a:rPr>
              <a:t>What happened when I suggested that it was your responsibility to ensure that your teammate caught the beanbag? </a:t>
            </a:r>
            <a:br>
              <a:rPr lang="en-US" sz="3200" dirty="0">
                <a:latin typeface="+mj-lt"/>
              </a:rPr>
            </a:br>
            <a:endParaRPr lang="en-US" sz="3200" dirty="0">
              <a:latin typeface="+mj-lt"/>
            </a:endParaRPr>
          </a:p>
          <a:p>
            <a:pPr lvl="1"/>
            <a:r>
              <a:rPr lang="en-US" sz="3200" dirty="0">
                <a:latin typeface="+mj-lt"/>
              </a:rPr>
              <a:t>How did it feel to be responsible for someone else looking good? </a:t>
            </a:r>
            <a:br>
              <a:rPr lang="en-US" sz="3200" dirty="0">
                <a:latin typeface="+mj-lt"/>
              </a:rPr>
            </a:br>
            <a:endParaRPr lang="en-US" sz="3200" dirty="0">
              <a:latin typeface="+mj-lt"/>
            </a:endParaRPr>
          </a:p>
          <a:p>
            <a:pPr lvl="1"/>
            <a:r>
              <a:rPr lang="en-US" sz="3200" dirty="0">
                <a:latin typeface="+mj-lt"/>
              </a:rPr>
              <a:t>How did it feel to know your teammate was responsible for making you look good?</a:t>
            </a:r>
          </a:p>
          <a:p>
            <a:pPr marL="0" indent="0">
              <a:buNone/>
            </a:pPr>
            <a:endParaRPr lang="en-US" sz="3600" dirty="0">
              <a:solidFill>
                <a:srgbClr val="000000"/>
              </a:solidFill>
              <a:latin typeface="+mj-lt"/>
            </a:endParaRPr>
          </a:p>
          <a:p>
            <a:pPr marL="0" indent="0" algn="ctr">
              <a:buNone/>
            </a:pPr>
            <a:endParaRPr lang="en-US" sz="4800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77191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800A5-F574-4BCA-B236-AADAEDEF7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915" y="255705"/>
            <a:ext cx="9417958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D1582"/>
                </a:solidFill>
                <a:latin typeface="Poppins Light" pitchFamily="2" charset="77"/>
                <a:cs typeface="Poppins Light" pitchFamily="2" charset="77"/>
              </a:rPr>
              <a:t>Debrief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AA2D4-61BF-4487-93FD-9FDB7807E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915" y="1403209"/>
            <a:ext cx="9554029" cy="5062452"/>
          </a:xfrm>
        </p:spPr>
        <p:txBody>
          <a:bodyPr>
            <a:normAutofit/>
          </a:bodyPr>
          <a:lstStyle/>
          <a:p>
            <a:pPr lvl="1"/>
            <a:r>
              <a:rPr lang="en-US" sz="3200" dirty="0">
                <a:latin typeface="+mj-lt"/>
              </a:rPr>
              <a:t>How might this game help us think about building trust? Losing trust? </a:t>
            </a:r>
            <a:br>
              <a:rPr lang="en-US" sz="3200" dirty="0">
                <a:latin typeface="+mj-lt"/>
              </a:rPr>
            </a:br>
            <a:endParaRPr lang="en-US" sz="3200" dirty="0">
              <a:latin typeface="+mj-lt"/>
            </a:endParaRPr>
          </a:p>
          <a:p>
            <a:pPr lvl="1"/>
            <a:r>
              <a:rPr lang="en-US" sz="3200" dirty="0">
                <a:latin typeface="+mj-lt"/>
              </a:rPr>
              <a:t>How does being accountable or responsible to someone else relate to building trust? To losing trust?</a:t>
            </a:r>
            <a:endParaRPr lang="en-US" sz="3200" dirty="0">
              <a:latin typeface="+mj-lt"/>
              <a:ea typeface="+mn-lt"/>
              <a:cs typeface="+mn-lt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17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800A5-F574-4BCA-B236-AADAEDEF7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5986" y="392339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D1582"/>
                </a:solidFill>
                <a:latin typeface="Poppins Light" pitchFamily="2" charset="77"/>
                <a:cs typeface="Poppins Light" pitchFamily="2" charset="77"/>
              </a:rPr>
              <a:t>Identifying Trust in Our Lives—Reflection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AA2D4-61BF-4487-93FD-9FDB7807E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5139" y="1733127"/>
            <a:ext cx="9800020" cy="4573079"/>
          </a:xfrm>
        </p:spPr>
        <p:txBody>
          <a:bodyPr>
            <a:normAutofit/>
          </a:bodyPr>
          <a:lstStyle/>
          <a:p>
            <a:pPr lvl="0"/>
            <a:r>
              <a:rPr lang="en-US" sz="3200" dirty="0">
                <a:latin typeface="+mj-lt"/>
              </a:rPr>
              <a:t>Think of someone in your life that you trust. How did they gain your trust? </a:t>
            </a:r>
          </a:p>
          <a:p>
            <a:pPr lvl="0"/>
            <a:r>
              <a:rPr lang="en-US" sz="3200" dirty="0">
                <a:latin typeface="+mj-lt"/>
              </a:rPr>
              <a:t>Think of a time when someone lost your trust. How did they lose your trust? How could/did they earn your trust back?</a:t>
            </a:r>
          </a:p>
          <a:p>
            <a:r>
              <a:rPr lang="en-US" sz="3200" dirty="0">
                <a:latin typeface="+mj-lt"/>
              </a:rPr>
              <a:t>Reflect on a time when you gained or lost another person’s trust. What happened? If you lost someone’s trust, what could you do to earn their trust back</a:t>
            </a:r>
            <a:r>
              <a:rPr lang="en-US" dirty="0"/>
              <a:t>?</a:t>
            </a:r>
            <a:r>
              <a:rPr lang="en-US" sz="3600" dirty="0"/>
              <a:t> </a:t>
            </a:r>
            <a:endParaRPr lang="en-US" sz="3600" dirty="0">
              <a:solidFill>
                <a:srgbClr val="000000"/>
              </a:solidFill>
              <a:latin typeface="+mj-lt"/>
            </a:endParaRPr>
          </a:p>
          <a:p>
            <a:pPr marL="0" indent="0" algn="ctr">
              <a:buNone/>
            </a:pPr>
            <a:endParaRPr lang="en-US" sz="4800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79430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800A5-F574-4BCA-B236-AADAEDEF7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915" y="255705"/>
            <a:ext cx="9417958" cy="132556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D1582"/>
                </a:solidFill>
                <a:latin typeface="Poppins Light" pitchFamily="2" charset="77"/>
                <a:cs typeface="Poppins Light" pitchFamily="2" charset="77"/>
              </a:rPr>
              <a:t>Extension Activity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AA2D4-61BF-4487-93FD-9FDB7807E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915" y="1403209"/>
            <a:ext cx="9554029" cy="506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>
              <a:solidFill>
                <a:srgbClr val="0D1582"/>
              </a:solidFill>
              <a:latin typeface="Poppins" pitchFamily="2" charset="77"/>
              <a:cs typeface="Poppins" pitchFamily="2" charset="77"/>
            </a:endParaRPr>
          </a:p>
          <a:p>
            <a:pPr marL="0" indent="0" algn="ctr">
              <a:buNone/>
            </a:pPr>
            <a:endParaRPr lang="en-US" sz="4000" dirty="0">
              <a:solidFill>
                <a:srgbClr val="0D1582"/>
              </a:solidFill>
              <a:latin typeface="Poppins" pitchFamily="2" charset="77"/>
              <a:cs typeface="Poppins" pitchFamily="2" charset="77"/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rgbClr val="0D1582"/>
                </a:solidFill>
                <a:latin typeface="Poppins Medium" pitchFamily="2" charset="77"/>
                <a:cs typeface="Poppins Medium" pitchFamily="2" charset="77"/>
              </a:rPr>
              <a:t>Creating Support Networks</a:t>
            </a:r>
          </a:p>
        </p:txBody>
      </p:sp>
    </p:spTree>
    <p:extLst>
      <p:ext uri="{BB962C8B-B14F-4D97-AF65-F5344CB8AC3E}">
        <p14:creationId xmlns:p14="http://schemas.microsoft.com/office/powerpoint/2010/main" val="4034838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3D14C-EB19-44BC-B121-8C0E3D554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4800" b="1" dirty="0">
                <a:cs typeface="Calibri Light"/>
              </a:rPr>
              <a:t>Quote of the Day</a:t>
            </a:r>
            <a:endParaRPr lang="en-US" sz="4800" dirty="0">
              <a:cs typeface="Calibri Light" panose="020F03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5AEE1-6C92-432F-A9D3-560F11314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r>
              <a:rPr lang="en-US" sz="3200" i="1" dirty="0">
                <a:cs typeface="Calibri" panose="020F0502020204030204"/>
              </a:rPr>
              <a:t>A person is a person through other persons. You can't be a human in isolation. You are human only in relationships.</a:t>
            </a:r>
          </a:p>
          <a:p>
            <a:pPr marL="0" indent="0">
              <a:buNone/>
            </a:pPr>
            <a:endParaRPr lang="en-US" sz="3200" dirty="0">
              <a:ea typeface="+mn-lt"/>
              <a:cs typeface="+mn-lt"/>
            </a:endParaRPr>
          </a:p>
          <a:p>
            <a:pPr marL="0" indent="0" algn="r">
              <a:buNone/>
            </a:pPr>
            <a:r>
              <a:rPr lang="en-US" dirty="0">
                <a:ea typeface="+mn-lt"/>
                <a:cs typeface="+mn-lt"/>
              </a:rPr>
              <a:t>-Archbishop Desmund Tutu</a:t>
            </a:r>
            <a:endParaRPr lang="en-US" dirty="0">
              <a:cs typeface="Calibri"/>
            </a:endParaRPr>
          </a:p>
        </p:txBody>
      </p:sp>
      <p:pic>
        <p:nvPicPr>
          <p:cNvPr id="7" name="Picture 4" descr="Robin, bird with a red chest, with a colourful background">
            <a:extLst>
              <a:ext uri="{FF2B5EF4-FFF2-40B4-BE49-F238E27FC236}">
                <a16:creationId xmlns:a16="http://schemas.microsoft.com/office/drawing/2014/main" id="{B8B3F941-ADED-4D16-8828-83F8FAE7F3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524" r="16523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91081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462C0-F46D-0A12-2B67-90E85A2A0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8555" y="2651125"/>
            <a:ext cx="2039657" cy="134643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cs typeface="Calibri Light"/>
              </a:rPr>
              <a:t>Molly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7C4AA-7E70-E36E-EF1F-CE86D5802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>
              <a:ea typeface="+mn-lt"/>
              <a:cs typeface="+mn-lt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F5D9B9-E322-0008-5284-3F0A5C88ABBD}"/>
              </a:ext>
            </a:extLst>
          </p:cNvPr>
          <p:cNvSpPr txBox="1"/>
          <p:nvPr/>
        </p:nvSpPr>
        <p:spPr>
          <a:xfrm>
            <a:off x="382044" y="1081413"/>
            <a:ext cx="2743199" cy="11079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Grandma</a:t>
            </a:r>
          </a:p>
          <a:p>
            <a:r>
              <a:rPr lang="en-US" sz="1200" dirty="0">
                <a:cs typeface="Calibri"/>
              </a:rPr>
              <a:t>I don't see grandma very often, but I can tell her about my achievements and the things I’m proud of and she always celebrates with me.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0CEB55-EBFE-C335-58F2-DCD50CD6F9C9}"/>
              </a:ext>
            </a:extLst>
          </p:cNvPr>
          <p:cNvSpPr txBox="1"/>
          <p:nvPr/>
        </p:nvSpPr>
        <p:spPr>
          <a:xfrm>
            <a:off x="7445549" y="1527001"/>
            <a:ext cx="2743199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My parents</a:t>
            </a:r>
          </a:p>
          <a:p>
            <a:r>
              <a:rPr lang="en-US" sz="1200" dirty="0">
                <a:cs typeface="Calibri"/>
              </a:rPr>
              <a:t>When I have a problem I don't know how to solve,  I talk to my parents and they give me good advice.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687F3B-7DAF-41E1-2B1B-D88E806526BB}"/>
              </a:ext>
            </a:extLst>
          </p:cNvPr>
          <p:cNvSpPr txBox="1"/>
          <p:nvPr/>
        </p:nvSpPr>
        <p:spPr>
          <a:xfrm>
            <a:off x="897438" y="3444397"/>
            <a:ext cx="2743199" cy="11079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Grandpa</a:t>
            </a:r>
          </a:p>
          <a:p>
            <a:r>
              <a:rPr lang="en-US" sz="1200" dirty="0">
                <a:cs typeface="Calibri"/>
              </a:rPr>
              <a:t>He's not very good at talking about emotions, but when I  just need to sit in silence with someone, I know I can go to grandpa. 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A6CB60-A70A-B936-7A74-B25F76673E42}"/>
              </a:ext>
            </a:extLst>
          </p:cNvPr>
          <p:cNvSpPr txBox="1"/>
          <p:nvPr/>
        </p:nvSpPr>
        <p:spPr>
          <a:xfrm>
            <a:off x="6750093" y="4265765"/>
            <a:ext cx="2743199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Uncle Mike</a:t>
            </a:r>
          </a:p>
          <a:p>
            <a:r>
              <a:rPr lang="en-US" sz="1200" dirty="0">
                <a:cs typeface="Calibri"/>
              </a:rPr>
              <a:t>He's hilarious. I know if I need to laugh, I can go to him.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A304BC-046B-ED73-4DFB-E98325A2E80E}"/>
              </a:ext>
            </a:extLst>
          </p:cNvPr>
          <p:cNvSpPr txBox="1"/>
          <p:nvPr/>
        </p:nvSpPr>
        <p:spPr>
          <a:xfrm>
            <a:off x="2467105" y="4794858"/>
            <a:ext cx="2743199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Mrs. Smith (my History teacher)</a:t>
            </a:r>
          </a:p>
          <a:p>
            <a:r>
              <a:rPr lang="en-US" sz="1200" dirty="0">
                <a:cs typeface="Calibri"/>
              </a:rPr>
              <a:t>When I'm having trouble with my family, I know I can go to Mrs. Smith.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3454D4-A175-69FC-D765-4D263CFE3338}"/>
              </a:ext>
            </a:extLst>
          </p:cNvPr>
          <p:cNvSpPr txBox="1"/>
          <p:nvPr/>
        </p:nvSpPr>
        <p:spPr>
          <a:xfrm>
            <a:off x="8737296" y="2860501"/>
            <a:ext cx="2743199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My best friend Isabella</a:t>
            </a:r>
          </a:p>
          <a:p>
            <a:r>
              <a:rPr lang="en-US" sz="1200" dirty="0">
                <a:cs typeface="Calibri"/>
              </a:rPr>
              <a:t>I can talk to Isabella about anything. When I'm feeling upset, I know she will always listen. </a:t>
            </a:r>
            <a:endParaRPr lang="en-US" dirty="0">
              <a:cs typeface="Calibr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5F0CCA-5917-7C19-D030-20B56BB580DB}"/>
              </a:ext>
            </a:extLst>
          </p:cNvPr>
          <p:cNvSpPr txBox="1"/>
          <p:nvPr/>
        </p:nvSpPr>
        <p:spPr>
          <a:xfrm>
            <a:off x="3400033" y="1917786"/>
            <a:ext cx="2743199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Mr. Whiskers (my cat)</a:t>
            </a:r>
          </a:p>
          <a:p>
            <a:r>
              <a:rPr lang="en-US" sz="1200" dirty="0">
                <a:cs typeface="Calibri"/>
              </a:rPr>
              <a:t>Mr. Whiskers is really comforting when I just need to cry.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439DF2-EC98-B344-16A6-61B4D3F7150B}"/>
              </a:ext>
            </a:extLst>
          </p:cNvPr>
          <p:cNvSpPr txBox="1"/>
          <p:nvPr/>
        </p:nvSpPr>
        <p:spPr>
          <a:xfrm>
            <a:off x="8031402" y="5442690"/>
            <a:ext cx="2743199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Brittany (my soccer coach)</a:t>
            </a:r>
          </a:p>
          <a:p>
            <a:r>
              <a:rPr lang="en-US" sz="1200" dirty="0">
                <a:cs typeface="Calibri"/>
              </a:rPr>
              <a:t>I go to her when I need advice about relationships. </a:t>
            </a:r>
            <a:endParaRPr lang="en-US" dirty="0">
              <a:cs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141961-5A56-413A-93A0-BF9CAF0A1E2F}"/>
              </a:ext>
            </a:extLst>
          </p:cNvPr>
          <p:cNvSpPr txBox="1"/>
          <p:nvPr/>
        </p:nvSpPr>
        <p:spPr>
          <a:xfrm>
            <a:off x="2516688" y="168057"/>
            <a:ext cx="7889308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dirty="0">
                <a:solidFill>
                  <a:srgbClr val="0D1582"/>
                </a:solidFill>
                <a:latin typeface="Poppins" pitchFamily="2" charset="77"/>
                <a:cs typeface="Poppins" pitchFamily="2" charset="77"/>
              </a:rPr>
              <a:t>Molly's Support Network Map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83FDD9-99C2-1EE2-9927-D2CDEB54635E}"/>
              </a:ext>
            </a:extLst>
          </p:cNvPr>
          <p:cNvSpPr txBox="1"/>
          <p:nvPr/>
        </p:nvSpPr>
        <p:spPr>
          <a:xfrm>
            <a:off x="4167739" y="147266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587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</TotalTime>
  <Words>500</Words>
  <Application>Microsoft Macintosh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Poppins</vt:lpstr>
      <vt:lpstr>Poppins Light</vt:lpstr>
      <vt:lpstr>Poppins Medium</vt:lpstr>
      <vt:lpstr>office theme</vt:lpstr>
      <vt:lpstr>SpeakOut with Advocatr</vt:lpstr>
      <vt:lpstr>Debrief</vt:lpstr>
      <vt:lpstr>Debrief (continued)</vt:lpstr>
      <vt:lpstr>Debrief (continued)</vt:lpstr>
      <vt:lpstr>Identifying Trust in Our Lives—Reflection Questions</vt:lpstr>
      <vt:lpstr>Extension Activity 2</vt:lpstr>
      <vt:lpstr>Quote of the Day</vt:lpstr>
      <vt:lpstr>Molly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Claudia Vincent</dc:creator>
  <cp:lastModifiedBy>Rita Svanks</cp:lastModifiedBy>
  <cp:revision>50</cp:revision>
  <dcterms:created xsi:type="dcterms:W3CDTF">2022-03-18T15:26:52Z</dcterms:created>
  <dcterms:modified xsi:type="dcterms:W3CDTF">2022-06-23T00:06:39Z</dcterms:modified>
</cp:coreProperties>
</file>